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68" r:id="rId5"/>
    <p:sldId id="258" r:id="rId6"/>
    <p:sldId id="259" r:id="rId7"/>
    <p:sldId id="260" r:id="rId8"/>
    <p:sldId id="266" r:id="rId9"/>
    <p:sldId id="262" r:id="rId10"/>
    <p:sldId id="265" r:id="rId11"/>
    <p:sldId id="269" r:id="rId12"/>
    <p:sldId id="270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DB8"/>
    <a:srgbClr val="041068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7" autoAdjust="0"/>
    <p:restoredTop sz="94660"/>
  </p:normalViewPr>
  <p:slideViewPr>
    <p:cSldViewPr>
      <p:cViewPr varScale="1">
        <p:scale>
          <a:sx n="88" d="100"/>
          <a:sy n="88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A736F4-BA2E-4A4C-B488-636E3D626B7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B506D-F439-4E2C-8C8E-DD6029E79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ningrad-reg.izbirkom.ru/etc/72_528_2_version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Доки\za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1659572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МЕРОПРИЯТИЯ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ПО ПОВЫШЕНИЮ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ПРАВОВОЙ КУЛЬТУРЫ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ИЗБИРАТЕЛЕЙ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1027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1984"/>
            <a:ext cx="771470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И РОЛЕВАЯ ИГРА ДЛЯ СТАРШЕКЛАССНИКОВ ИЗ ЛЕНИНГРАДСКОЙ ОБЛАСТИ В ГОСУДАРСТВЕННОМ МУЗЕЕ ПОЛИТИЧЕСКОЙ ИСТОРИИ РОССИИ В САНКТ-ПЕТЕРБУРГЕ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9" y="1142121"/>
            <a:ext cx="3902541" cy="25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152921"/>
            <a:ext cx="3886235" cy="25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8" y="3932495"/>
            <a:ext cx="3902541" cy="25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932495"/>
            <a:ext cx="3902541" cy="25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7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0" y="3712167"/>
            <a:ext cx="3620137" cy="239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Доки\zagolo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1984"/>
            <a:ext cx="7391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КОНФЕРЕНЦИИ, ВСТРЕЧИ, ПРЕСС-КОНФЕРЕНЦИИ ПРЕДСЕДАТЕЛЯ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Доки\Untitled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3783"/>
            <a:ext cx="3456384" cy="228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228271" cy="214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03431"/>
            <a:ext cx="3819045" cy="253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67" y="4509120"/>
            <a:ext cx="2702312" cy="179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4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92586"/>
            <a:ext cx="739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ОРГАНИЗАТОРОВ ВЫБОРОВ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" y="1240705"/>
            <a:ext cx="3960440" cy="262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4320480" cy="286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196752"/>
            <a:ext cx="4392487" cy="291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Доки\Untitled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92586"/>
            <a:ext cx="739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ЛЕНОБЛИЗБИРКОМ НА ФОРУМЕ «ЛАДОГА - 2017»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5" y="1157572"/>
            <a:ext cx="4350590" cy="288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34" y="3429000"/>
            <a:ext cx="4617532" cy="305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57377"/>
            <a:ext cx="4049292" cy="268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15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92586"/>
            <a:ext cx="739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ЛЕНОБЛИЗБИРКОМ НА ФОРУМЕ «ЛАДОГА - 2017»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3128"/>
            <a:ext cx="3066952" cy="203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5835"/>
            <a:ext cx="5220072" cy="345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320480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6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6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1052736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настоящее время объявлены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следующие конкурсы: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081DB8"/>
                </a:solidFill>
              </a:rPr>
              <a:t>Конкурс на лучшее освещение в СМИ Ленинградской области  подготовки и проведения выборов в единый день голосования 10 сентября 2017 года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Конкурс </a:t>
            </a:r>
            <a:r>
              <a:rPr lang="ru-RU" sz="2800" dirty="0">
                <a:solidFill>
                  <a:srgbClr val="FF0000"/>
                </a:solidFill>
              </a:rPr>
              <a:t>на лучшую организацию работы </a:t>
            </a:r>
            <a:r>
              <a:rPr lang="ru-RU" sz="2800" dirty="0" smtClean="0">
                <a:solidFill>
                  <a:srgbClr val="FF0000"/>
                </a:solidFill>
              </a:rPr>
              <a:t>волонтерской (добровольческой) организации (объединения) Ленинградской области на выборах в единый день голосования 10 сентября 2017 года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3265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МЕРОПРИЯТИЯ ВТОРОГО ПОЛУГОДИЯ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5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052736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Планируется объявить следующие конкурсы: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081DB8"/>
                </a:solidFill>
              </a:rPr>
              <a:t>Конкурс на лучшую творческую работу между общественными организациями инвалидов муниципальных районов, городского округа на тему: «Все мы граждане одной страны! Равные права равные возможности!»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Конкурс </a:t>
            </a:r>
            <a:r>
              <a:rPr lang="ru-RU" sz="2800" dirty="0">
                <a:solidFill>
                  <a:srgbClr val="FF0000"/>
                </a:solidFill>
              </a:rPr>
              <a:t>на лучшую </a:t>
            </a:r>
            <a:r>
              <a:rPr lang="ru-RU" sz="2800" dirty="0" smtClean="0">
                <a:solidFill>
                  <a:srgbClr val="FF0000"/>
                </a:solidFill>
              </a:rPr>
              <a:t>работу по избирательному праву среди студентов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081DB8"/>
                </a:solidFill>
              </a:rPr>
              <a:t>Юбилейная олимпиада среди обучающихся образовательных организаций</a:t>
            </a:r>
            <a:endParaRPr lang="ru-RU" sz="2800" dirty="0">
              <a:solidFill>
                <a:srgbClr val="081DB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МЕРОПРИЯТИЯ ВТОРОГО ПОЛУГОДИЯ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5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26064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ПЛАНИРОВАНИЕ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81DB8"/>
                </a:solidFill>
              </a:rPr>
              <a:t>В  первом полугодии 2017 года  Избирательная комиссия Ленинградской области продолжила на плановой основе работу по правовому просвещению избирателей, в том числе молодых избирателей, подготовке будущих избирателей, иных участников избирательного процесса, а также по повышению профессиональной подготовки организаторов выборов</a:t>
            </a:r>
            <a:r>
              <a:rPr lang="ru-RU" sz="2000" b="1" dirty="0" smtClean="0">
                <a:solidFill>
                  <a:srgbClr val="081DB8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081DB8"/>
              </a:solidFill>
            </a:endParaRPr>
          </a:p>
          <a:p>
            <a:pPr algn="ctr"/>
            <a:r>
              <a:rPr lang="ru-RU" sz="2000" b="1" dirty="0">
                <a:solidFill>
                  <a:srgbClr val="081DB8"/>
                </a:solidFill>
              </a:rPr>
              <a:t>25 января 2017 года на заседании </a:t>
            </a:r>
            <a:r>
              <a:rPr lang="ru-RU" sz="2000" b="1" dirty="0" err="1">
                <a:solidFill>
                  <a:srgbClr val="081DB8"/>
                </a:solidFill>
              </a:rPr>
              <a:t>Леноблизбиркома</a:t>
            </a:r>
            <a:r>
              <a:rPr lang="ru-RU" sz="2000" b="1" dirty="0">
                <a:solidFill>
                  <a:srgbClr val="081DB8"/>
                </a:solidFill>
              </a:rPr>
              <a:t> утвержден</a:t>
            </a:r>
            <a:r>
              <a:rPr lang="ru-RU" sz="2000" b="1" dirty="0">
                <a:solidFill>
                  <a:srgbClr val="081DB8"/>
                </a:solidFill>
                <a:hlinkClick r:id="rId4"/>
              </a:rPr>
              <a:t> План основных мероприятий Избирательной комиссии Ленинградской области по повышению правовой культуры избирателей (участников референдума) и обучению организаторов выборов и референдумов в Ленинградской области на 2017 год. Ранее этот план рассматривался на заседании  </a:t>
            </a:r>
            <a:r>
              <a:rPr lang="ru-RU" sz="2000" b="1" dirty="0">
                <a:solidFill>
                  <a:srgbClr val="081DB8"/>
                </a:solidFill>
              </a:rPr>
              <a:t>Координационного Совета по повышению профессиональной подготовки организаторов выборов и референдумов и правовому обучению избирателей.</a:t>
            </a:r>
          </a:p>
        </p:txBody>
      </p:sp>
    </p:spTree>
    <p:extLst>
      <p:ext uri="{BB962C8B-B14F-4D97-AF65-F5344CB8AC3E}">
        <p14:creationId xmlns:p14="http://schemas.microsoft.com/office/powerpoint/2010/main" val="23376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1027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646" y="-99392"/>
            <a:ext cx="74266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ОЛИМПИАДА ШКОЛЬНИКОВ И УЧАЩИХСЯ СИСТЕМЫ НАЧАЛЬНОГО И СРЕДНЕГО ПРОФЕССИОНАЛЬНОГО ОБРАЗОВАНИЯ ЛЕНИНГРАДСКОЙ ОБЛАСТИ ПО ИЗБИРАТЕЛЬНОМУ ПРАВУ. 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06" y="1196752"/>
            <a:ext cx="3887595" cy="257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5" y="3794168"/>
            <a:ext cx="3879848" cy="256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05" y="3870723"/>
            <a:ext cx="3879849" cy="256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96751"/>
            <a:ext cx="3879848" cy="257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НАГРАЖДЕНИЕ ПОБЕДИТЕЛЕЙ ОЛИМПИАДЫ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89110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06212"/>
            <a:ext cx="4680520" cy="284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4653137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81DB8"/>
                </a:solidFill>
              </a:rPr>
              <a:t>25 января в </a:t>
            </a:r>
            <a:r>
              <a:rPr lang="ru-RU" sz="1400" b="1" dirty="0" err="1">
                <a:solidFill>
                  <a:srgbClr val="081DB8"/>
                </a:solidFill>
              </a:rPr>
              <a:t>Леноблизбиркоме</a:t>
            </a:r>
            <a:r>
              <a:rPr lang="ru-RU" sz="1400" b="1" dirty="0">
                <a:solidFill>
                  <a:srgbClr val="081DB8"/>
                </a:solidFill>
              </a:rPr>
              <a:t> состоялась торжественная церемония награждения победителей 19-ой Региональной олимпиады обучающихся общеобразовательных организаций и профессиональных образовательных организаций Ленинградской области по избирательному праву в 2016/2017 учебном году и 12-го конкурса среди студентов и аспирантов вузов Ленинградской области, филиалов других вузов, расположенных на территории области, иных образовательных организаций высшего образования, имеющих соглашение о сотрудничестве с </a:t>
            </a:r>
            <a:r>
              <a:rPr lang="ru-RU" sz="1400" b="1" dirty="0" err="1">
                <a:solidFill>
                  <a:srgbClr val="081DB8"/>
                </a:solidFill>
              </a:rPr>
              <a:t>Леноблизбиркомом</a:t>
            </a:r>
            <a:r>
              <a:rPr lang="ru-RU" sz="1400" b="1" dirty="0">
                <a:solidFill>
                  <a:srgbClr val="081DB8"/>
                </a:solidFill>
              </a:rPr>
              <a:t>, на лучшую работу по вопросам избирательного права и избирательного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5441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1027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6013"/>
            <a:ext cx="7426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«ЗНАТОКИ ИЗБИРАТЕЛЬНОГО ПРАВА И ИЗБИРАТЕЛЬНОГО ПРОЦЕССА» В РАМКАХ МЕЖРЕГИОНАЛЬНОЙ ОЛИМПИАДЫ «ПАРУСА НАУКИ»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4911"/>
            <a:ext cx="3886235" cy="25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64" y="1104911"/>
            <a:ext cx="3886236" cy="25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22039"/>
            <a:ext cx="3886235" cy="25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64" y="3933378"/>
            <a:ext cx="3886235" cy="25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0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1027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6" y="1149139"/>
            <a:ext cx="3886235" cy="25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48285"/>
            <a:ext cx="3886235" cy="25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7" y="3876439"/>
            <a:ext cx="3897090" cy="25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78665"/>
            <a:ext cx="3861584" cy="25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"/>
          <p:cNvSpPr txBox="1"/>
          <p:nvPr/>
        </p:nvSpPr>
        <p:spPr>
          <a:xfrm>
            <a:off x="30460" y="-23758"/>
            <a:ext cx="7426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«ЗНАТОКИ ИЗБИРАТЕЛЬНОГО ПРАВА И ИЗБИРАТЕЛЬНОГО ПРОЦЕССА» В РАМКАХ МЕЖРЕГИОНАЛЬНОЙ ОЛИМПИАДЫ «ПАРУСА НАУКИ»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1027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646" y="-99392"/>
            <a:ext cx="74266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ОЛИМПИАДА ШКОЛЬНИКОВ И УЧАЩИХСЯ СИСТЕМЫ НАЧАЛЬНОГО И СРЕДНЕГО ПРОФЕССИОНАЛЬНОГО ОБРАЗОВАНИЯ ЛЕНИНГРАДСКОЙ ОБЛАСТИ ПО ИЗБИРАТЕЛЬНОМУ ПРАВУ. 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2725"/>
            <a:ext cx="3640542" cy="241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39" y="1122725"/>
            <a:ext cx="3640541" cy="241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00" y="3356991"/>
            <a:ext cx="4666258" cy="309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1027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46391" y="89248"/>
            <a:ext cx="742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МОЛОДЫХ ИЗБИРАТЕЛЕЙ ЛЕНИНГРАДСКОЙ ОБЛАСТИ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28" y="3900546"/>
            <a:ext cx="4074260" cy="270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8" y="3932591"/>
            <a:ext cx="4037437" cy="267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28" y="1223358"/>
            <a:ext cx="4068987" cy="269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2" y="1135411"/>
            <a:ext cx="4042106" cy="267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7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и\zagol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09650"/>
          </a:xfrm>
          <a:prstGeom prst="rect">
            <a:avLst/>
          </a:prstGeom>
          <a:noFill/>
        </p:spPr>
      </p:pic>
      <p:pic>
        <p:nvPicPr>
          <p:cNvPr id="1027" name="Picture 3" descr="C:\Доки\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1984"/>
            <a:ext cx="771470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И РОЛЕВАЯ ИГРА ДЛЯ СТАРШЕКЛАССНИКОВ ИЗ ЛЕНИНГРАДСКОЙ ОБЛАСТИ В ГОСУДАРСТВЕННОМ МУЗЕЕ ПОЛИТИЧЕСКОЙ ИСТОРИИ РОССИИ В САНКТ-ПЕТЕРБУРГЕ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4" y="1142121"/>
            <a:ext cx="3902541" cy="25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42121"/>
            <a:ext cx="3902541" cy="25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4" y="3932495"/>
            <a:ext cx="3902541" cy="25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932495"/>
            <a:ext cx="3902541" cy="25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7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679</TotalTime>
  <Words>408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47</cp:lastModifiedBy>
  <cp:revision>57</cp:revision>
  <dcterms:created xsi:type="dcterms:W3CDTF">2015-04-01T14:09:46Z</dcterms:created>
  <dcterms:modified xsi:type="dcterms:W3CDTF">2017-07-11T06:30:31Z</dcterms:modified>
</cp:coreProperties>
</file>